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60" r:id="rId5"/>
    <p:sldId id="261" r:id="rId6"/>
    <p:sldId id="262"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6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6AD7B-26DB-FE4B-92A5-AB33646922AB}" type="datetimeFigureOut">
              <a:rPr lang="en-US" smtClean="0"/>
              <a:t>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E9B1B-89FA-9446-B0EF-549F1325CD45}" type="slidenum">
              <a:rPr lang="en-US" smtClean="0"/>
              <a:t>‹#›</a:t>
            </a:fld>
            <a:endParaRPr lang="en-US"/>
          </a:p>
        </p:txBody>
      </p:sp>
    </p:spTree>
    <p:extLst>
      <p:ext uri="{BB962C8B-B14F-4D97-AF65-F5344CB8AC3E}">
        <p14:creationId xmlns:p14="http://schemas.microsoft.com/office/powerpoint/2010/main" val="23960693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Hello everyone, My name is Pamela Rodriguez. Today I will be discussing</a:t>
            </a:r>
            <a:r>
              <a:rPr lang="en-US" sz="1200" baseline="0" dirty="0" smtClean="0">
                <a:solidFill>
                  <a:schemeClr val="tx1"/>
                </a:solidFill>
              </a:rPr>
              <a:t> assistive technologies. First things first, What is assistive technology? Assistive technology </a:t>
            </a:r>
            <a:r>
              <a:rPr lang="en-US" sz="1200" kern="1200" dirty="0" smtClean="0">
                <a:solidFill>
                  <a:schemeClr val="tx1"/>
                </a:solidFill>
                <a:latin typeface="+mn-lt"/>
                <a:ea typeface="+mn-ea"/>
                <a:cs typeface="+mn-cs"/>
              </a:rPr>
              <a:t>is any tool that helps students with disabilities do things more quickly, easily or independently. </a:t>
            </a:r>
            <a:endParaRPr lang="en-US" sz="1200" dirty="0">
              <a:solidFill>
                <a:schemeClr val="tx1"/>
              </a:solidFill>
            </a:endParaRPr>
          </a:p>
        </p:txBody>
      </p:sp>
      <p:sp>
        <p:nvSpPr>
          <p:cNvPr id="4" name="Slide Number Placeholder 3"/>
          <p:cNvSpPr>
            <a:spLocks noGrp="1"/>
          </p:cNvSpPr>
          <p:nvPr>
            <p:ph type="sldNum" sz="quarter" idx="10"/>
          </p:nvPr>
        </p:nvSpPr>
        <p:spPr/>
        <p:txBody>
          <a:bodyPr/>
          <a:lstStyle/>
          <a:p>
            <a:fld id="{7ABE9B1B-89FA-9446-B0EF-549F1325CD45}" type="slidenum">
              <a:rPr lang="en-US" smtClean="0"/>
              <a:t>1</a:t>
            </a:fld>
            <a:endParaRPr lang="en-US"/>
          </a:p>
        </p:txBody>
      </p:sp>
    </p:spTree>
    <p:extLst>
      <p:ext uri="{BB962C8B-B14F-4D97-AF65-F5344CB8AC3E}">
        <p14:creationId xmlns:p14="http://schemas.microsoft.com/office/powerpoint/2010/main" val="3139844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federal government revised</a:t>
            </a:r>
            <a:r>
              <a:rPr lang="en-US" baseline="0" dirty="0" smtClean="0"/>
              <a:t> the Individuals with Disabilities Education Act in 1997 and then again in 2004. This act states that schools must consider the disabilities of every student in special education and evaluate if there are any devices that will improve or at least maintain the student capabilities. </a:t>
            </a:r>
            <a:endParaRPr lang="en-US" dirty="0"/>
          </a:p>
        </p:txBody>
      </p:sp>
      <p:sp>
        <p:nvSpPr>
          <p:cNvPr id="4" name="Slide Number Placeholder 3"/>
          <p:cNvSpPr>
            <a:spLocks noGrp="1"/>
          </p:cNvSpPr>
          <p:nvPr>
            <p:ph type="sldNum" sz="quarter" idx="10"/>
          </p:nvPr>
        </p:nvSpPr>
        <p:spPr/>
        <p:txBody>
          <a:bodyPr/>
          <a:lstStyle/>
          <a:p>
            <a:fld id="{7ABE9B1B-89FA-9446-B0EF-549F1325CD45}" type="slidenum">
              <a:rPr lang="en-US" smtClean="0"/>
              <a:t>2</a:t>
            </a:fld>
            <a:endParaRPr lang="en-US"/>
          </a:p>
        </p:txBody>
      </p:sp>
    </p:spTree>
    <p:extLst>
      <p:ext uri="{BB962C8B-B14F-4D97-AF65-F5344CB8AC3E}">
        <p14:creationId xmlns:p14="http://schemas.microsoft.com/office/powerpoint/2010/main" val="3189139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a few areas in which assistant technologies can aid students and teachers</a:t>
            </a:r>
            <a:endParaRPr lang="en-US" dirty="0"/>
          </a:p>
        </p:txBody>
      </p:sp>
      <p:sp>
        <p:nvSpPr>
          <p:cNvPr id="4" name="Slide Number Placeholder 3"/>
          <p:cNvSpPr>
            <a:spLocks noGrp="1"/>
          </p:cNvSpPr>
          <p:nvPr>
            <p:ph type="sldNum" sz="quarter" idx="10"/>
          </p:nvPr>
        </p:nvSpPr>
        <p:spPr/>
        <p:txBody>
          <a:bodyPr/>
          <a:lstStyle/>
          <a:p>
            <a:fld id="{7ABE9B1B-89FA-9446-B0EF-549F1325CD45}" type="slidenum">
              <a:rPr lang="en-US" smtClean="0"/>
              <a:t>3</a:t>
            </a:fld>
            <a:endParaRPr lang="en-US"/>
          </a:p>
        </p:txBody>
      </p:sp>
    </p:spTree>
    <p:extLst>
      <p:ext uri="{BB962C8B-B14F-4D97-AF65-F5344CB8AC3E}">
        <p14:creationId xmlns:p14="http://schemas.microsoft.com/office/powerpoint/2010/main" val="299835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Assistive technologies for mobility impairment include wheelchairs</a:t>
            </a:r>
            <a:r>
              <a:rPr lang="en-US" baseline="0" dirty="0" smtClean="0"/>
              <a:t> and walkers</a:t>
            </a:r>
            <a:r>
              <a:rPr lang="en-US" dirty="0" smtClean="0"/>
              <a:t>. </a:t>
            </a:r>
          </a:p>
          <a:p>
            <a:r>
              <a:rPr lang="en-US" dirty="0" smtClean="0"/>
              <a:t>Alternative keyboards are also a great tool.</a:t>
            </a:r>
            <a:r>
              <a:rPr lang="en-US" baseline="0" dirty="0" smtClean="0"/>
              <a:t> These keyboards are larger or smaller depending on the individuals needs. </a:t>
            </a:r>
          </a:p>
          <a:p>
            <a:r>
              <a:rPr lang="en-US" baseline="0" dirty="0" smtClean="0"/>
              <a:t>There are also keyboards for people who have </a:t>
            </a:r>
            <a:r>
              <a:rPr lang="en-US" sz="1200" kern="1200" dirty="0" smtClean="0">
                <a:solidFill>
                  <a:schemeClr val="tx1"/>
                </a:solidFill>
                <a:latin typeface="+mn-lt"/>
                <a:ea typeface="+mn-ea"/>
                <a:cs typeface="+mn-cs"/>
              </a:rPr>
              <a:t>a difficulty</a:t>
            </a:r>
            <a:r>
              <a:rPr lang="en-US" sz="1200" kern="1200" baseline="0" dirty="0" smtClean="0">
                <a:solidFill>
                  <a:schemeClr val="tx1"/>
                </a:solidFill>
                <a:latin typeface="+mn-lt"/>
                <a:ea typeface="+mn-ea"/>
                <a:cs typeface="+mn-cs"/>
              </a:rPr>
              <a:t> using more than one key at a </a:t>
            </a:r>
            <a:r>
              <a:rPr lang="en-US" sz="1200" kern="1200" baseline="0" dirty="0" err="1" smtClean="0">
                <a:solidFill>
                  <a:schemeClr val="tx1"/>
                </a:solidFill>
                <a:latin typeface="+mn-lt"/>
                <a:ea typeface="+mn-ea"/>
                <a:cs typeface="+mn-cs"/>
              </a:rPr>
              <a:t>time.The</a:t>
            </a:r>
            <a:r>
              <a:rPr lang="en-US" sz="1200" kern="1200" baseline="0" dirty="0" smtClean="0">
                <a:solidFill>
                  <a:schemeClr val="tx1"/>
                </a:solidFill>
                <a:latin typeface="+mn-lt"/>
                <a:ea typeface="+mn-ea"/>
                <a:cs typeface="+mn-cs"/>
              </a:rPr>
              <a:t> u</a:t>
            </a:r>
            <a:r>
              <a:rPr lang="en-US" sz="1200" kern="1200" dirty="0" smtClean="0">
                <a:solidFill>
                  <a:schemeClr val="tx1"/>
                </a:solidFill>
                <a:latin typeface="+mn-lt"/>
                <a:ea typeface="+mn-ea"/>
                <a:cs typeface="+mn-cs"/>
              </a:rPr>
              <a:t>se of </a:t>
            </a:r>
            <a:r>
              <a:rPr lang="en-US" sz="1200" kern="1200" dirty="0" err="1" smtClean="0">
                <a:solidFill>
                  <a:schemeClr val="tx1"/>
                </a:solidFill>
                <a:latin typeface="+mn-lt"/>
                <a:ea typeface="+mn-ea"/>
                <a:cs typeface="+mn-cs"/>
              </a:rPr>
              <a:t>StickyKeys</a:t>
            </a:r>
            <a:r>
              <a:rPr lang="en-US" sz="1200" kern="1200" dirty="0" smtClean="0">
                <a:solidFill>
                  <a:schemeClr val="tx1"/>
                </a:solidFill>
                <a:latin typeface="+mn-lt"/>
                <a:ea typeface="+mn-ea"/>
                <a:cs typeface="+mn-cs"/>
              </a:rPr>
              <a:t> allows keystrokes that are usually entered at</a:t>
            </a:r>
            <a:r>
              <a:rPr lang="en-US" sz="1200" kern="1200" baseline="0" dirty="0" smtClean="0">
                <a:solidFill>
                  <a:schemeClr val="tx1"/>
                </a:solidFill>
                <a:latin typeface="+mn-lt"/>
                <a:ea typeface="+mn-ea"/>
                <a:cs typeface="+mn-cs"/>
              </a:rPr>
              <a:t> the same time </a:t>
            </a:r>
            <a:r>
              <a:rPr lang="en-US" sz="1200" kern="1200" dirty="0" smtClean="0">
                <a:solidFill>
                  <a:schemeClr val="tx1"/>
                </a:solidFill>
                <a:latin typeface="+mn-lt"/>
                <a:ea typeface="+mn-ea"/>
                <a:cs typeface="+mn-cs"/>
              </a:rPr>
              <a:t>to be entered sequentially.</a:t>
            </a:r>
            <a:r>
              <a:rPr lang="en-US" sz="1200" kern="1200" baseline="0" dirty="0" smtClean="0">
                <a:solidFill>
                  <a:schemeClr val="tx1"/>
                </a:solidFill>
                <a:latin typeface="+mn-lt"/>
                <a:ea typeface="+mn-ea"/>
                <a:cs typeface="+mn-cs"/>
              </a:rPr>
              <a:t> On the other hand,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FilterKeys</a:t>
            </a:r>
            <a:r>
              <a:rPr lang="en-US" sz="1200" kern="1200" dirty="0" smtClean="0">
                <a:solidFill>
                  <a:schemeClr val="tx1"/>
                </a:solidFill>
                <a:latin typeface="+mn-lt"/>
                <a:ea typeface="+mn-ea"/>
                <a:cs typeface="+mn-cs"/>
              </a:rPr>
              <a:t> can eliminate repeated keystrokes for a person who due to a difficulty tends to press</a:t>
            </a:r>
            <a:r>
              <a:rPr lang="en-US" sz="1200" kern="1200" baseline="0" dirty="0" smtClean="0">
                <a:solidFill>
                  <a:schemeClr val="tx1"/>
                </a:solidFill>
                <a:latin typeface="+mn-lt"/>
                <a:ea typeface="+mn-ea"/>
                <a:cs typeface="+mn-cs"/>
              </a:rPr>
              <a:t> a key for </a:t>
            </a:r>
            <a:r>
              <a:rPr lang="en-US" sz="1200" kern="1200" dirty="0" smtClean="0">
                <a:solidFill>
                  <a:schemeClr val="tx1"/>
                </a:solidFill>
                <a:latin typeface="+mn-lt"/>
                <a:ea typeface="+mn-ea"/>
                <a:cs typeface="+mn-cs"/>
              </a:rPr>
              <a:t>too long. </a:t>
            </a:r>
            <a:r>
              <a:rPr lang="en-US" dirty="0" smtClean="0"/>
              <a:t>This equipment is not only useful</a:t>
            </a:r>
            <a:r>
              <a:rPr lang="en-US" baseline="0" dirty="0" smtClean="0"/>
              <a:t> for students with a physical disability, but also for those with visual disabilities. </a:t>
            </a:r>
            <a:endParaRPr lang="en-US" dirty="0"/>
          </a:p>
        </p:txBody>
      </p:sp>
      <p:sp>
        <p:nvSpPr>
          <p:cNvPr id="4" name="Slide Number Placeholder 3"/>
          <p:cNvSpPr>
            <a:spLocks noGrp="1"/>
          </p:cNvSpPr>
          <p:nvPr>
            <p:ph type="sldNum" sz="quarter" idx="10"/>
          </p:nvPr>
        </p:nvSpPr>
        <p:spPr/>
        <p:txBody>
          <a:bodyPr/>
          <a:lstStyle/>
          <a:p>
            <a:fld id="{7ABE9B1B-89FA-9446-B0EF-549F1325CD45}" type="slidenum">
              <a:rPr lang="en-US" smtClean="0"/>
              <a:t>4</a:t>
            </a:fld>
            <a:endParaRPr lang="en-US"/>
          </a:p>
        </p:txBody>
      </p:sp>
    </p:spTree>
    <p:extLst>
      <p:ext uri="{BB962C8B-B14F-4D97-AF65-F5344CB8AC3E}">
        <p14:creationId xmlns:p14="http://schemas.microsoft.com/office/powerpoint/2010/main" val="2134455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Screen magnification is a software</a:t>
            </a:r>
            <a:r>
              <a:rPr lang="en-US" baseline="0" dirty="0" smtClean="0"/>
              <a:t> that enlarges the text on the computer screen.</a:t>
            </a:r>
          </a:p>
          <a:p>
            <a:r>
              <a:rPr lang="en-US" dirty="0" smtClean="0"/>
              <a:t>Screen</a:t>
            </a:r>
            <a:r>
              <a:rPr lang="en-US" baseline="0" dirty="0" smtClean="0"/>
              <a:t> reader is another software, it reads everything on the screen aloud, including text, icons, and pull down menus. </a:t>
            </a:r>
          </a:p>
          <a:p>
            <a:r>
              <a:rPr lang="en-US" baseline="0" dirty="0" smtClean="0"/>
              <a:t>Brail keyboards are also great tools that can aid a visually impaired students. </a:t>
            </a:r>
          </a:p>
          <a:p>
            <a:endParaRPr lang="en-US" dirty="0"/>
          </a:p>
        </p:txBody>
      </p:sp>
      <p:sp>
        <p:nvSpPr>
          <p:cNvPr id="4" name="Slide Number Placeholder 3"/>
          <p:cNvSpPr>
            <a:spLocks noGrp="1"/>
          </p:cNvSpPr>
          <p:nvPr>
            <p:ph type="sldNum" sz="quarter" idx="10"/>
          </p:nvPr>
        </p:nvSpPr>
        <p:spPr/>
        <p:txBody>
          <a:bodyPr/>
          <a:lstStyle/>
          <a:p>
            <a:fld id="{7ABE9B1B-89FA-9446-B0EF-549F1325CD45}" type="slidenum">
              <a:rPr lang="en-US" smtClean="0"/>
              <a:t>5</a:t>
            </a:fld>
            <a:endParaRPr lang="en-US"/>
          </a:p>
        </p:txBody>
      </p:sp>
    </p:spTree>
    <p:extLst>
      <p:ext uri="{BB962C8B-B14F-4D97-AF65-F5344CB8AC3E}">
        <p14:creationId xmlns:p14="http://schemas.microsoft.com/office/powerpoint/2010/main" val="363378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FM Systems</a:t>
            </a:r>
            <a:r>
              <a:rPr lang="en-US" sz="1200" kern="1200" baseline="0" dirty="0" smtClean="0">
                <a:solidFill>
                  <a:schemeClr val="tx1"/>
                </a:solidFill>
                <a:latin typeface="+mn-lt"/>
                <a:ea typeface="+mn-ea"/>
                <a:cs typeface="+mn-cs"/>
              </a:rPr>
              <a:t> are</a:t>
            </a:r>
            <a:r>
              <a:rPr lang="en-US" sz="1200" kern="1200" dirty="0" smtClean="0">
                <a:solidFill>
                  <a:schemeClr val="tx1"/>
                </a:solidFill>
                <a:latin typeface="+mn-lt"/>
                <a:ea typeface="+mn-ea"/>
                <a:cs typeface="+mn-cs"/>
              </a:rPr>
              <a:t> wireless, portable, battery-operated devices that uses radio transmission to send auditory signals. The teacher in this case would wear the microphone</a:t>
            </a:r>
            <a:r>
              <a:rPr lang="en-US" sz="1200" kern="1200" baseline="0" dirty="0" smtClean="0">
                <a:solidFill>
                  <a:schemeClr val="tx1"/>
                </a:solidFill>
                <a:latin typeface="+mn-lt"/>
                <a:ea typeface="+mn-ea"/>
                <a:cs typeface="+mn-cs"/>
              </a:rPr>
              <a:t> and transmitter, and the student would wear the receiver. </a:t>
            </a:r>
          </a:p>
          <a:p>
            <a:r>
              <a:rPr lang="en-US" sz="1200" kern="1200" baseline="0" dirty="0" smtClean="0">
                <a:solidFill>
                  <a:schemeClr val="tx1"/>
                </a:solidFill>
                <a:latin typeface="+mn-lt"/>
                <a:ea typeface="+mn-ea"/>
                <a:cs typeface="+mn-cs"/>
              </a:rPr>
              <a:t>A speech to text system may be used by a student to convert speech into text.</a:t>
            </a:r>
          </a:p>
          <a:p>
            <a:r>
              <a:rPr lang="en-US" sz="1200" kern="1200" baseline="0" dirty="0" smtClean="0">
                <a:solidFill>
                  <a:schemeClr val="tx1"/>
                </a:solidFill>
                <a:latin typeface="+mn-lt"/>
                <a:ea typeface="+mn-ea"/>
                <a:cs typeface="+mn-cs"/>
              </a:rPr>
              <a:t>Hearing aids are of course a great option for these student as well. </a:t>
            </a:r>
            <a:endParaRPr lang="en-US" dirty="0"/>
          </a:p>
        </p:txBody>
      </p:sp>
      <p:sp>
        <p:nvSpPr>
          <p:cNvPr id="4" name="Slide Number Placeholder 3"/>
          <p:cNvSpPr>
            <a:spLocks noGrp="1"/>
          </p:cNvSpPr>
          <p:nvPr>
            <p:ph type="sldNum" sz="quarter" idx="10"/>
          </p:nvPr>
        </p:nvSpPr>
        <p:spPr/>
        <p:txBody>
          <a:bodyPr/>
          <a:lstStyle/>
          <a:p>
            <a:fld id="{7ABE9B1B-89FA-9446-B0EF-549F1325CD45}" type="slidenum">
              <a:rPr lang="en-US" smtClean="0"/>
              <a:t>6</a:t>
            </a:fld>
            <a:endParaRPr lang="en-US"/>
          </a:p>
        </p:txBody>
      </p:sp>
    </p:spTree>
    <p:extLst>
      <p:ext uri="{BB962C8B-B14F-4D97-AF65-F5344CB8AC3E}">
        <p14:creationId xmlns:p14="http://schemas.microsoft.com/office/powerpoint/2010/main" val="1885093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is a short video on a form of assistive technology used for aiding a student with speech impairment</a:t>
            </a:r>
            <a:endParaRPr lang="en-US" dirty="0" smtClean="0"/>
          </a:p>
          <a:p>
            <a:endParaRPr lang="en-US" dirty="0"/>
          </a:p>
        </p:txBody>
      </p:sp>
      <p:sp>
        <p:nvSpPr>
          <p:cNvPr id="4" name="Slide Number Placeholder 3"/>
          <p:cNvSpPr>
            <a:spLocks noGrp="1"/>
          </p:cNvSpPr>
          <p:nvPr>
            <p:ph type="sldNum" sz="quarter" idx="10"/>
          </p:nvPr>
        </p:nvSpPr>
        <p:spPr/>
        <p:txBody>
          <a:bodyPr/>
          <a:lstStyle/>
          <a:p>
            <a:fld id="{7ABE9B1B-89FA-9446-B0EF-549F1325CD45}" type="slidenum">
              <a:rPr lang="en-US" smtClean="0"/>
              <a:t>7</a:t>
            </a:fld>
            <a:endParaRPr lang="en-US"/>
          </a:p>
        </p:txBody>
      </p:sp>
    </p:spTree>
    <p:extLst>
      <p:ext uri="{BB962C8B-B14F-4D97-AF65-F5344CB8AC3E}">
        <p14:creationId xmlns:p14="http://schemas.microsoft.com/office/powerpoint/2010/main" val="4127114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person with a single or multiple disabilities has many daily struggles to face. If an education adds to those struggles, they are more likely to become frustrated and discontinue their education. It is important for schools, teachers, and parents to help make education an enjoyable experience. </a:t>
            </a:r>
          </a:p>
          <a:p>
            <a:r>
              <a:rPr lang="en-US" baseline="0" dirty="0" smtClean="0"/>
              <a:t>If a student can overcome the difficulties their disability has put in their way, they are more able to interact with other students, as work with other students in group work and projects.</a:t>
            </a:r>
          </a:p>
          <a:p>
            <a:r>
              <a:rPr lang="en-US" baseline="0" dirty="0" smtClean="0"/>
              <a:t>Their level of education and social interactions will have an affect of their future, their future job, family, and overall happiness. </a:t>
            </a:r>
          </a:p>
          <a:p>
            <a:endParaRPr lang="en-US" dirty="0"/>
          </a:p>
        </p:txBody>
      </p:sp>
      <p:sp>
        <p:nvSpPr>
          <p:cNvPr id="4" name="Slide Number Placeholder 3"/>
          <p:cNvSpPr>
            <a:spLocks noGrp="1"/>
          </p:cNvSpPr>
          <p:nvPr>
            <p:ph type="sldNum" sz="quarter" idx="10"/>
          </p:nvPr>
        </p:nvSpPr>
        <p:spPr/>
        <p:txBody>
          <a:bodyPr/>
          <a:lstStyle/>
          <a:p>
            <a:fld id="{7ABE9B1B-89FA-9446-B0EF-549F1325CD45}" type="slidenum">
              <a:rPr lang="en-US" smtClean="0"/>
              <a:t>8</a:t>
            </a:fld>
            <a:endParaRPr lang="en-US"/>
          </a:p>
        </p:txBody>
      </p:sp>
    </p:spTree>
    <p:extLst>
      <p:ext uri="{BB962C8B-B14F-4D97-AF65-F5344CB8AC3E}">
        <p14:creationId xmlns:p14="http://schemas.microsoft.com/office/powerpoint/2010/main" val="3577410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791966-452D-2C4D-903F-AD7635D5726F}" type="datetimeFigureOut">
              <a:rPr lang="en-US" smtClean="0"/>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378820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91966-452D-2C4D-903F-AD7635D5726F}" type="datetimeFigureOut">
              <a:rPr lang="en-US" smtClean="0"/>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52560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91966-452D-2C4D-903F-AD7635D5726F}" type="datetimeFigureOut">
              <a:rPr lang="en-US" smtClean="0"/>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358820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91966-452D-2C4D-903F-AD7635D5726F}" type="datetimeFigureOut">
              <a:rPr lang="en-US" smtClean="0"/>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211504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91966-452D-2C4D-903F-AD7635D5726F}" type="datetimeFigureOut">
              <a:rPr lang="en-US" smtClean="0"/>
              <a:t>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362716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791966-452D-2C4D-903F-AD7635D5726F}" type="datetimeFigureOut">
              <a:rPr lang="en-US" smtClean="0"/>
              <a:t>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298771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791966-452D-2C4D-903F-AD7635D5726F}" type="datetimeFigureOut">
              <a:rPr lang="en-US" smtClean="0"/>
              <a:t>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29809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791966-452D-2C4D-903F-AD7635D5726F}" type="datetimeFigureOut">
              <a:rPr lang="en-US" smtClean="0"/>
              <a:t>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75992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91966-452D-2C4D-903F-AD7635D5726F}" type="datetimeFigureOut">
              <a:rPr lang="en-US" smtClean="0"/>
              <a:t>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41048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791966-452D-2C4D-903F-AD7635D5726F}" type="datetimeFigureOut">
              <a:rPr lang="en-US" smtClean="0"/>
              <a:t>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43180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791966-452D-2C4D-903F-AD7635D5726F}" type="datetimeFigureOut">
              <a:rPr lang="en-US" smtClean="0"/>
              <a:t>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849C6-6C64-1149-BD6E-9BF1DDD99BF6}" type="slidenum">
              <a:rPr lang="en-US" smtClean="0"/>
              <a:t>‹#›</a:t>
            </a:fld>
            <a:endParaRPr lang="en-US"/>
          </a:p>
        </p:txBody>
      </p:sp>
    </p:spTree>
    <p:extLst>
      <p:ext uri="{BB962C8B-B14F-4D97-AF65-F5344CB8AC3E}">
        <p14:creationId xmlns:p14="http://schemas.microsoft.com/office/powerpoint/2010/main" val="9020599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91966-452D-2C4D-903F-AD7635D5726F}" type="datetimeFigureOut">
              <a:rPr lang="en-US" smtClean="0"/>
              <a:t>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849C6-6C64-1149-BD6E-9BF1DDD99BF6}" type="slidenum">
              <a:rPr lang="en-US" smtClean="0"/>
              <a:t>‹#›</a:t>
            </a:fld>
            <a:endParaRPr lang="en-US"/>
          </a:p>
        </p:txBody>
      </p:sp>
    </p:spTree>
    <p:extLst>
      <p:ext uri="{BB962C8B-B14F-4D97-AF65-F5344CB8AC3E}">
        <p14:creationId xmlns:p14="http://schemas.microsoft.com/office/powerpoint/2010/main" val="361704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flickr.com/photos/57567419@N00/6260723020/in/photolist-axeQQm-8HKbij-NLQS1-dM3tbH-dM3shX-dM3xCK-dM3s1i-dM98zS-dM3AtK-dM3tyr-dM95Vo-5ghJVz-5BcEtK-9G95x9-9G95D3-9G95cJ-9G95rC-e6jk8s-7YacpB-7Yds15-7dPJ4s-ezJEiy-5di7ju-ezFuKg-cjKysQ-dmWkQ9-6NNFrR-6vu1bq-4jS4cJ-NY6Ag-MGcUZ-5to3u3-5tiE7V-ccBkXo-dTx4jX-exxYBF-exxYAc-dr9U2N-dr9TWs-dr9TJS-dr9TTm-dr9TPA-dr9JgM-bmWrLb-5tnT9W-8MSbeM-5tnSM3-5ewWEj-5BYuw2-5tiEsM-amhGn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hyperlink" Target="http://www.flickr.com/photos/28735938@N08/3276421647/in/photolist-5Zww1p-5ZAGYd-5ZAHd1-5ZAHFj-5ZAGQf-5ZAJ6h-79ykph-8Yv8nn-3QsJif-dCNajq-8Sm3wU-8xqh3S-2DULEs-dqaKUw-77xgix-77BcWb-wm1-5uUtn6-4bJxQk-4bJsKz-dqaxx8-dqaLfA-dqaG2C-6VKiQN-az7t4s-4VJnag-4TZ8fJ-8aj7Zi-4bJxAi-bD3rhy-2xEmus-Mcfxg-9jqybv-8PgFhU-8PgKjy-8PdFvi-8PgGym-8PdBkZ-88QPA-jK1tC-bpSn4z-3mCaSZ-8nNtKx-4bNxMu-dZPa5Q-ambCQi-ameiUE-amewZ3-ambtQn-ambynH-ambFQ8"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hyperlink" Target="http://www.flickr.com/photos/10900118@N04/1424236779/in/photolist-3aRzYx-9js4mm-8QgNiR-5nVzXm-3aRzYR-CwAbm-8jwGup-ed88dj-8dd3gR-8dd3dH-ow9LS-69oiBx-ceNFfu-ceNFQW-ceNFAN-ceNG89-ceNFoY-2kurz2-4GjMpZ-dM1vtj-5bhdh6-8TKbt1-79Rg25-b6AChp-4pLdKx-9rUZbz-4q48dz-6ci4jd-6ci4jA-bqy4Gd-6bc5hw-6nhX1g-HwQPK-89boAE-8KFcoK-aYmrLi-ed8hbd-7PAE7L-7PwHMt-dm2J1t-dsPPR9-dsPDK4-dsPDZ8-dm2HRX-dsPQdN-dm2MVw-dm2HPk-dsPPCU-dm2MCU-dm2HVB-dsPEpB"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hyperlink" Target="http://www.flickr.com/photos/55178646@N04/5495304606/in/photolist-9nASB9-ehuyrC-ehunXG-ehuAJJ-ekag8Y-eejqgd-4A1gMs-ehQKDf-ehK5bF-9MURut-ehQRaf-dZcrgB-dZibwY-7jmcMZ-dZc8Sk-dZbU8B-e1uR8b-3caKcx-4mHbpR-6fSafG-feH9Aa-4DZuVi-5vgyat-9buxEs-oyQ72-eeaH2R-dDFHod-8Ry8oF-dYUMjw-4iLmgb-2tqmF7-dgpKVh-86kgzH-b99aYZ-9nxQBM-7HLkXX-7vBV1D-aTzDAD-8RUm8Q-7af6Ph-7hAXi3-6LCDjq-eBMhAK-eBWYPX-4Vu4pK-5Qp27x-5Qp1Gk-5QthJu-5QtiuL-5Qp1VR-5QtosN"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youtube.com/watch?v=R8VuA8yVBv8&amp;noredirect=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Assistive Technologies</a:t>
            </a:r>
            <a:endParaRPr lang="en-US" sz="6000" dirty="0"/>
          </a:p>
        </p:txBody>
      </p:sp>
      <p:sp>
        <p:nvSpPr>
          <p:cNvPr id="3" name="Subtitle 2"/>
          <p:cNvSpPr>
            <a:spLocks noGrp="1"/>
          </p:cNvSpPr>
          <p:nvPr>
            <p:ph type="subTitle" idx="1"/>
          </p:nvPr>
        </p:nvSpPr>
        <p:spPr/>
        <p:txBody>
          <a:bodyPr/>
          <a:lstStyle/>
          <a:p>
            <a:r>
              <a:rPr lang="en-US" dirty="0" smtClean="0"/>
              <a:t>What are they?</a:t>
            </a:r>
            <a:endParaRPr lang="en-US" dirty="0"/>
          </a:p>
        </p:txBody>
      </p:sp>
    </p:spTree>
    <p:extLst>
      <p:ext uri="{BB962C8B-B14F-4D97-AF65-F5344CB8AC3E}">
        <p14:creationId xmlns:p14="http://schemas.microsoft.com/office/powerpoint/2010/main" val="32334359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600200"/>
            <a:ext cx="8229600" cy="4934014"/>
          </a:xfrm>
        </p:spPr>
        <p:txBody>
          <a:bodyPr>
            <a:normAutofit/>
          </a:bodyPr>
          <a:lstStyle/>
          <a:p>
            <a:pPr marL="0" indent="0">
              <a:buNone/>
            </a:pPr>
            <a:r>
              <a:rPr lang="en-US" sz="1400" dirty="0" smtClean="0"/>
              <a:t>"</a:t>
            </a:r>
            <a:r>
              <a:rPr lang="en-US" sz="2000" dirty="0"/>
              <a:t>Assistive Technology for College Students." </a:t>
            </a:r>
            <a:r>
              <a:rPr lang="en-US" sz="2000" i="1" dirty="0"/>
              <a:t>Technology Tools for Students </a:t>
            </a:r>
            <a:r>
              <a:rPr lang="en-US" sz="2000" i="1" dirty="0" smtClean="0"/>
              <a:t>	Who </a:t>
            </a:r>
            <a:r>
              <a:rPr lang="en-US" sz="2000" i="1" dirty="0"/>
              <a:t>Are Blind or Visually Impaired</a:t>
            </a:r>
            <a:r>
              <a:rPr lang="en-US" sz="2000" dirty="0"/>
              <a:t>. </a:t>
            </a:r>
            <a:r>
              <a:rPr lang="en-US" sz="2000" dirty="0" smtClean="0"/>
              <a:t>	</a:t>
            </a:r>
            <a:r>
              <a:rPr lang="en-US" sz="2000" dirty="0" err="1" smtClean="0"/>
              <a:t>N.p</a:t>
            </a:r>
            <a:r>
              <a:rPr lang="en-US" sz="2000" dirty="0"/>
              <a:t>., </a:t>
            </a:r>
            <a:r>
              <a:rPr lang="en-US" sz="2000" dirty="0" err="1"/>
              <a:t>n.d.</a:t>
            </a:r>
            <a:r>
              <a:rPr lang="en-US" sz="2000" dirty="0"/>
              <a:t> Web. 24 Oct. 2013</a:t>
            </a:r>
            <a:r>
              <a:rPr lang="en-US" sz="2000" dirty="0" smtClean="0"/>
              <a:t>.</a:t>
            </a:r>
          </a:p>
          <a:p>
            <a:pPr marL="0" indent="0">
              <a:buNone/>
            </a:pPr>
            <a:endParaRPr lang="en-US" sz="2000" dirty="0" smtClean="0"/>
          </a:p>
          <a:p>
            <a:pPr marL="0" indent="0">
              <a:buNone/>
            </a:pPr>
            <a:r>
              <a:rPr lang="en-US" sz="2000" dirty="0" smtClean="0"/>
              <a:t>"</a:t>
            </a:r>
            <a:r>
              <a:rPr lang="en-US" sz="2000" dirty="0"/>
              <a:t>Assistive Technology for Kids with LD: An Overview." </a:t>
            </a:r>
            <a:r>
              <a:rPr lang="en-US" sz="2000" i="1" dirty="0" err="1"/>
              <a:t>GreatSchools</a:t>
            </a:r>
            <a:r>
              <a:rPr lang="en-US" sz="2000" dirty="0"/>
              <a:t>. </a:t>
            </a:r>
            <a:r>
              <a:rPr lang="en-US" sz="2000" dirty="0" smtClean="0"/>
              <a:t>	</a:t>
            </a:r>
            <a:r>
              <a:rPr lang="en-US" sz="2000" dirty="0" err="1" smtClean="0"/>
              <a:t>Greatschools.org</a:t>
            </a:r>
            <a:r>
              <a:rPr lang="en-US" sz="2000" dirty="0"/>
              <a:t>, </a:t>
            </a:r>
            <a:r>
              <a:rPr lang="en-US" sz="2000" dirty="0" err="1"/>
              <a:t>n.d.</a:t>
            </a:r>
            <a:r>
              <a:rPr lang="en-US" sz="2000" dirty="0"/>
              <a:t> Web. 24 Oct. 2013</a:t>
            </a:r>
            <a:r>
              <a:rPr lang="en-US" sz="2000" dirty="0" smtClean="0"/>
              <a:t>.</a:t>
            </a:r>
          </a:p>
          <a:p>
            <a:pPr marL="0" indent="0">
              <a:buNone/>
            </a:pPr>
            <a:endParaRPr lang="en-US" sz="2000" dirty="0" smtClean="0"/>
          </a:p>
          <a:p>
            <a:pPr marL="0" indent="0">
              <a:buNone/>
            </a:pPr>
            <a:r>
              <a:rPr lang="en-US" sz="2000" dirty="0" smtClean="0"/>
              <a:t>"</a:t>
            </a:r>
            <a:r>
              <a:rPr lang="en-US" sz="2000" dirty="0" err="1"/>
              <a:t>Assistve</a:t>
            </a:r>
            <a:r>
              <a:rPr lang="en-US" sz="2000" dirty="0"/>
              <a:t> Technology Devices." </a:t>
            </a:r>
            <a:r>
              <a:rPr lang="en-US" sz="2000" i="1" dirty="0"/>
              <a:t>PBS</a:t>
            </a:r>
            <a:r>
              <a:rPr lang="en-US" sz="2000" dirty="0"/>
              <a:t>. </a:t>
            </a:r>
            <a:r>
              <a:rPr lang="en-US" sz="2000" dirty="0" err="1"/>
              <a:t>PBS.org</a:t>
            </a:r>
            <a:r>
              <a:rPr lang="en-US" sz="2000" dirty="0"/>
              <a:t>, </a:t>
            </a:r>
            <a:r>
              <a:rPr lang="en-US" sz="2000" dirty="0" err="1"/>
              <a:t>n.d.</a:t>
            </a:r>
            <a:r>
              <a:rPr lang="en-US" sz="2000" dirty="0"/>
              <a:t> Web. 24 Oct. 2013</a:t>
            </a:r>
            <a:r>
              <a:rPr lang="en-US" sz="2000" dirty="0" smtClean="0"/>
              <a:t>.</a:t>
            </a:r>
          </a:p>
          <a:p>
            <a:pPr marL="0" indent="0">
              <a:buNone/>
            </a:pPr>
            <a:endParaRPr lang="en-US" sz="2000" dirty="0" smtClean="0"/>
          </a:p>
          <a:p>
            <a:pPr marL="0" indent="0">
              <a:buNone/>
            </a:pPr>
            <a:r>
              <a:rPr lang="en-US" sz="2000" dirty="0" smtClean="0"/>
              <a:t>"</a:t>
            </a:r>
            <a:r>
              <a:rPr lang="en-US" sz="2000" dirty="0"/>
              <a:t>Disability and Functioning (Adults)." </a:t>
            </a:r>
            <a:r>
              <a:rPr lang="en-US" sz="2000" i="1" dirty="0"/>
              <a:t>Centers for Disease Control and </a:t>
            </a:r>
            <a:r>
              <a:rPr lang="en-US" sz="2000" i="1" dirty="0" smtClean="0"/>
              <a:t>	Prevention</a:t>
            </a:r>
            <a:r>
              <a:rPr lang="en-US" sz="2000" dirty="0"/>
              <a:t>. Centers for Disease Control </a:t>
            </a:r>
            <a:r>
              <a:rPr lang="en-US" sz="2000" dirty="0" smtClean="0"/>
              <a:t>	and </a:t>
            </a:r>
            <a:r>
              <a:rPr lang="en-US" sz="2000" dirty="0"/>
              <a:t>Prevention, 30 May 2013. </a:t>
            </a:r>
            <a:r>
              <a:rPr lang="en-US" sz="2000" dirty="0" smtClean="0"/>
              <a:t>	Web</a:t>
            </a:r>
            <a:r>
              <a:rPr lang="en-US" sz="2000" dirty="0"/>
              <a:t>. 24 Oct. 2013</a:t>
            </a:r>
            <a:r>
              <a:rPr lang="en-US" sz="2000" dirty="0" smtClean="0"/>
              <a:t>.</a:t>
            </a:r>
          </a:p>
          <a:p>
            <a:pPr marL="0" indent="0">
              <a:buNone/>
            </a:pPr>
            <a:r>
              <a:rPr lang="en-US" sz="2000" dirty="0"/>
              <a:t> </a:t>
            </a:r>
            <a:endParaRPr lang="en-US" sz="2000" dirty="0" smtClean="0"/>
          </a:p>
          <a:p>
            <a:pPr marL="0" indent="0">
              <a:buNone/>
            </a:pPr>
            <a:r>
              <a:rPr lang="en-US" sz="2000" dirty="0" smtClean="0"/>
              <a:t>"</a:t>
            </a:r>
            <a:r>
              <a:rPr lang="en-US" sz="2000" dirty="0"/>
              <a:t>Working Together: Computers and People with Mobility Impairments." </a:t>
            </a:r>
            <a:r>
              <a:rPr lang="en-US" sz="2000" dirty="0" smtClean="0"/>
              <a:t>	</a:t>
            </a:r>
            <a:r>
              <a:rPr lang="en-US" sz="2000" i="1" dirty="0" smtClean="0"/>
              <a:t>University </a:t>
            </a:r>
            <a:r>
              <a:rPr lang="en-US" sz="2000" i="1" dirty="0"/>
              <a:t>of Washington</a:t>
            </a:r>
            <a:r>
              <a:rPr lang="en-US" sz="2000" dirty="0"/>
              <a:t>. </a:t>
            </a:r>
            <a:r>
              <a:rPr lang="en-US" sz="2000" dirty="0" err="1"/>
              <a:t>N.p</a:t>
            </a:r>
            <a:r>
              <a:rPr lang="en-US" sz="2000" dirty="0"/>
              <a:t>., </a:t>
            </a:r>
            <a:r>
              <a:rPr lang="en-US" sz="2000" dirty="0" err="1" smtClean="0"/>
              <a:t>n.d.</a:t>
            </a:r>
            <a:r>
              <a:rPr lang="en-US" sz="2000" dirty="0"/>
              <a:t> </a:t>
            </a:r>
            <a:r>
              <a:rPr lang="en-US" sz="2000" dirty="0" smtClean="0"/>
              <a:t>Web</a:t>
            </a:r>
            <a:r>
              <a:rPr lang="en-US" sz="2000" dirty="0"/>
              <a:t>. 24 Oct. 2013.</a:t>
            </a:r>
            <a:endParaRPr lang="en-US" sz="2000" dirty="0" smtClean="0"/>
          </a:p>
          <a:p>
            <a:pPr marL="0" indent="0">
              <a:buNone/>
            </a:pPr>
            <a:endParaRPr lang="en-US" dirty="0"/>
          </a:p>
        </p:txBody>
      </p:sp>
    </p:spTree>
    <p:extLst>
      <p:ext uri="{BB962C8B-B14F-4D97-AF65-F5344CB8AC3E}">
        <p14:creationId xmlns:p14="http://schemas.microsoft.com/office/powerpoint/2010/main" val="85664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Individuals with Disabilities Education Act (IDEA)</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If a student qualifies to benefit from Assistive Technologies:</a:t>
            </a:r>
          </a:p>
          <a:p>
            <a:pPr marL="0" indent="0">
              <a:buNone/>
            </a:pPr>
            <a:endParaRPr lang="en-US" dirty="0"/>
          </a:p>
        </p:txBody>
      </p:sp>
      <p:pic>
        <p:nvPicPr>
          <p:cNvPr id="4" name="Picture 3" descr="6260723020_2c7c06a6b9_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41" y="2668957"/>
            <a:ext cx="3805554" cy="3457206"/>
          </a:xfrm>
          <a:prstGeom prst="rect">
            <a:avLst/>
          </a:prstGeom>
        </p:spPr>
      </p:pic>
      <p:sp>
        <p:nvSpPr>
          <p:cNvPr id="5" name="TextBox 4"/>
          <p:cNvSpPr txBox="1"/>
          <p:nvPr/>
        </p:nvSpPr>
        <p:spPr>
          <a:xfrm>
            <a:off x="639041" y="6333675"/>
            <a:ext cx="3805554" cy="369332"/>
          </a:xfrm>
          <a:prstGeom prst="rect">
            <a:avLst/>
          </a:prstGeom>
          <a:noFill/>
        </p:spPr>
        <p:txBody>
          <a:bodyPr wrap="square" rtlCol="0">
            <a:spAutoFit/>
          </a:bodyPr>
          <a:lstStyle/>
          <a:p>
            <a:r>
              <a:rPr lang="en-US" dirty="0" smtClean="0"/>
              <a:t>             Photo credit to </a:t>
            </a:r>
            <a:r>
              <a:rPr lang="en-US" dirty="0" err="1" smtClean="0">
                <a:hlinkClick r:id="rId4"/>
              </a:rPr>
              <a:t>SalFalko</a:t>
            </a:r>
            <a:endParaRPr lang="en-US" dirty="0"/>
          </a:p>
        </p:txBody>
      </p:sp>
      <p:sp>
        <p:nvSpPr>
          <p:cNvPr id="7" name="TextBox 6"/>
          <p:cNvSpPr txBox="1"/>
          <p:nvPr/>
        </p:nvSpPr>
        <p:spPr>
          <a:xfrm>
            <a:off x="4778774" y="2290141"/>
            <a:ext cx="3757645" cy="4062651"/>
          </a:xfrm>
          <a:prstGeom prst="rect">
            <a:avLst/>
          </a:prstGeom>
          <a:noFill/>
        </p:spPr>
        <p:txBody>
          <a:bodyPr wrap="square" rtlCol="0">
            <a:spAutoFit/>
          </a:bodyPr>
          <a:lstStyle/>
          <a:p>
            <a:endParaRPr lang="en-US" sz="2000" dirty="0"/>
          </a:p>
          <a:p>
            <a:pPr marL="285750" indent="-285750">
              <a:buFont typeface="Wingdings" charset="2"/>
              <a:buChar char="§"/>
            </a:pPr>
            <a:r>
              <a:rPr lang="en-US" sz="2000" dirty="0" smtClean="0"/>
              <a:t>A qualified evaluator must complete an assistive technology evaluation</a:t>
            </a:r>
          </a:p>
          <a:p>
            <a:endParaRPr lang="en-US" sz="2000" dirty="0" smtClean="0"/>
          </a:p>
          <a:p>
            <a:pPr marL="285750" indent="-285750">
              <a:buFont typeface="Wingdings" charset="2"/>
              <a:buChar char="§"/>
            </a:pPr>
            <a:r>
              <a:rPr lang="en-US" sz="2000" dirty="0" smtClean="0"/>
              <a:t>If the evaluator recommends a device, it must be acquired</a:t>
            </a:r>
          </a:p>
          <a:p>
            <a:endParaRPr lang="en-US" sz="2000" dirty="0" smtClean="0"/>
          </a:p>
          <a:p>
            <a:pPr marL="285750" indent="-285750">
              <a:buFont typeface="Wingdings" charset="2"/>
              <a:buChar char="§"/>
            </a:pPr>
            <a:r>
              <a:rPr lang="en-US" sz="2000" dirty="0" smtClean="0"/>
              <a:t>If a parent, student, or teacher needs training to use the device, that must also be provided</a:t>
            </a:r>
          </a:p>
          <a:p>
            <a:pPr marL="285750" indent="-285750">
              <a:buFont typeface="Wingdings" charset="2"/>
              <a:buChar char="§"/>
            </a:pPr>
            <a:endParaRPr lang="en-US" dirty="0"/>
          </a:p>
        </p:txBody>
      </p:sp>
    </p:spTree>
    <p:extLst>
      <p:ext uri="{BB962C8B-B14F-4D97-AF65-F5344CB8AC3E}">
        <p14:creationId xmlns:p14="http://schemas.microsoft.com/office/powerpoint/2010/main" val="26507122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Areas in which Assistant Technologies can be beneficial</a:t>
            </a:r>
            <a:endParaRPr lang="en-US" dirty="0"/>
          </a:p>
        </p:txBody>
      </p:sp>
      <p:sp>
        <p:nvSpPr>
          <p:cNvPr id="3" name="Content Placeholder 2"/>
          <p:cNvSpPr>
            <a:spLocks noGrp="1"/>
          </p:cNvSpPr>
          <p:nvPr>
            <p:ph idx="1"/>
          </p:nvPr>
        </p:nvSpPr>
        <p:spPr>
          <a:xfrm>
            <a:off x="457200" y="2038808"/>
            <a:ext cx="8229600" cy="4087355"/>
          </a:xfrm>
        </p:spPr>
        <p:txBody>
          <a:bodyPr/>
          <a:lstStyle/>
          <a:p>
            <a:r>
              <a:rPr lang="en-US" dirty="0" smtClean="0"/>
              <a:t>Mobility</a:t>
            </a:r>
          </a:p>
          <a:p>
            <a:r>
              <a:rPr lang="en-US" dirty="0" smtClean="0"/>
              <a:t>Vision</a:t>
            </a:r>
          </a:p>
          <a:p>
            <a:r>
              <a:rPr lang="en-US" dirty="0" smtClean="0"/>
              <a:t>Hearing</a:t>
            </a:r>
          </a:p>
          <a:p>
            <a:r>
              <a:rPr lang="en-US" dirty="0" smtClean="0"/>
              <a:t>speech</a:t>
            </a:r>
          </a:p>
          <a:p>
            <a:endParaRPr lang="en-US" dirty="0" smtClean="0"/>
          </a:p>
          <a:p>
            <a:pPr marL="0" indent="0">
              <a:buNone/>
            </a:pPr>
            <a:endParaRPr lang="en-US" dirty="0" smtClean="0"/>
          </a:p>
        </p:txBody>
      </p:sp>
      <p:pic>
        <p:nvPicPr>
          <p:cNvPr id="6" name="Picture 5"/>
          <p:cNvPicPr>
            <a:picLocks noChangeAspect="1"/>
          </p:cNvPicPr>
          <p:nvPr/>
        </p:nvPicPr>
        <p:blipFill>
          <a:blip r:embed="rId3"/>
          <a:stretch>
            <a:fillRect/>
          </a:stretch>
        </p:blipFill>
        <p:spPr>
          <a:xfrm>
            <a:off x="5263335" y="3875513"/>
            <a:ext cx="3423465" cy="2442072"/>
          </a:xfrm>
          <a:prstGeom prst="rect">
            <a:avLst/>
          </a:prstGeom>
        </p:spPr>
      </p:pic>
    </p:spTree>
    <p:extLst>
      <p:ext uri="{BB962C8B-B14F-4D97-AF65-F5344CB8AC3E}">
        <p14:creationId xmlns:p14="http://schemas.microsoft.com/office/powerpoint/2010/main" val="20581230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Mobility</a:t>
            </a:r>
            <a:endParaRPr lang="en-US" dirty="0"/>
          </a:p>
        </p:txBody>
      </p:sp>
      <p:pic>
        <p:nvPicPr>
          <p:cNvPr id="4" name="Content Placeholder 3" descr="3276421647_33dbdf0ac3.jpg"/>
          <p:cNvPicPr>
            <a:picLocks noGrp="1" noChangeAspect="1"/>
          </p:cNvPicPr>
          <p:nvPr>
            <p:ph idx="1"/>
          </p:nvPr>
        </p:nvPicPr>
        <p:blipFill>
          <a:blip r:embed="rId3">
            <a:extLst>
              <a:ext uri="{28A0092B-C50C-407E-A947-70E740481C1C}">
                <a14:useLocalDpi xmlns:a14="http://schemas.microsoft.com/office/drawing/2010/main" val="0"/>
              </a:ext>
            </a:extLst>
          </a:blip>
          <a:srcRect t="8835" b="8835"/>
          <a:stretch>
            <a:fillRect/>
          </a:stretch>
        </p:blipFill>
        <p:spPr>
          <a:xfrm>
            <a:off x="1286592" y="1417638"/>
            <a:ext cx="6700309" cy="4141046"/>
          </a:xfrm>
        </p:spPr>
      </p:pic>
      <p:sp>
        <p:nvSpPr>
          <p:cNvPr id="5" name="TextBox 4"/>
          <p:cNvSpPr txBox="1"/>
          <p:nvPr/>
        </p:nvSpPr>
        <p:spPr>
          <a:xfrm>
            <a:off x="2756985" y="5815617"/>
            <a:ext cx="3341800" cy="369332"/>
          </a:xfrm>
          <a:prstGeom prst="rect">
            <a:avLst/>
          </a:prstGeom>
          <a:noFill/>
        </p:spPr>
        <p:txBody>
          <a:bodyPr wrap="square" rtlCol="0">
            <a:spAutoFit/>
          </a:bodyPr>
          <a:lstStyle/>
          <a:p>
            <a:r>
              <a:rPr lang="en-US" dirty="0" smtClean="0"/>
              <a:t>   Photo credit to </a:t>
            </a:r>
            <a:r>
              <a:rPr lang="en-US" dirty="0" smtClean="0">
                <a:hlinkClick r:id="rId4"/>
              </a:rPr>
              <a:t>Chicago 2016</a:t>
            </a:r>
            <a:endParaRPr lang="en-US" dirty="0"/>
          </a:p>
        </p:txBody>
      </p:sp>
    </p:spTree>
    <p:extLst>
      <p:ext uri="{BB962C8B-B14F-4D97-AF65-F5344CB8AC3E}">
        <p14:creationId xmlns:p14="http://schemas.microsoft.com/office/powerpoint/2010/main" val="5116392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pic>
        <p:nvPicPr>
          <p:cNvPr id="4" name="Content Placeholder 3" descr="1424236779_c6ec028049.jpg"/>
          <p:cNvPicPr>
            <a:picLocks noGrp="1" noChangeAspect="1"/>
          </p:cNvPicPr>
          <p:nvPr>
            <p:ph idx="1"/>
          </p:nvPr>
        </p:nvPicPr>
        <p:blipFill>
          <a:blip r:embed="rId3">
            <a:extLst>
              <a:ext uri="{28A0092B-C50C-407E-A947-70E740481C1C}">
                <a14:useLocalDpi xmlns:a14="http://schemas.microsoft.com/office/drawing/2010/main" val="0"/>
              </a:ext>
            </a:extLst>
          </a:blip>
          <a:srcRect t="8712" b="8712"/>
          <a:stretch>
            <a:fillRect/>
          </a:stretch>
        </p:blipFill>
        <p:spPr>
          <a:xfrm>
            <a:off x="718486" y="1854169"/>
            <a:ext cx="7767805" cy="4271994"/>
          </a:xfrm>
        </p:spPr>
      </p:pic>
      <p:sp>
        <p:nvSpPr>
          <p:cNvPr id="5" name="TextBox 4"/>
          <p:cNvSpPr txBox="1"/>
          <p:nvPr/>
        </p:nvSpPr>
        <p:spPr>
          <a:xfrm>
            <a:off x="2489641" y="6250118"/>
            <a:ext cx="4511430" cy="369332"/>
          </a:xfrm>
          <a:prstGeom prst="rect">
            <a:avLst/>
          </a:prstGeom>
          <a:noFill/>
        </p:spPr>
        <p:txBody>
          <a:bodyPr wrap="square" rtlCol="0">
            <a:spAutoFit/>
          </a:bodyPr>
          <a:lstStyle/>
          <a:p>
            <a:r>
              <a:rPr lang="en-US" dirty="0" smtClean="0"/>
              <a:t>            Photo credit to </a:t>
            </a:r>
            <a:r>
              <a:rPr lang="en-US" dirty="0" smtClean="0">
                <a:hlinkClick r:id="rId4"/>
              </a:rPr>
              <a:t>Tony Roberts</a:t>
            </a:r>
            <a:endParaRPr lang="en-US" dirty="0"/>
          </a:p>
        </p:txBody>
      </p:sp>
    </p:spTree>
    <p:extLst>
      <p:ext uri="{BB962C8B-B14F-4D97-AF65-F5344CB8AC3E}">
        <p14:creationId xmlns:p14="http://schemas.microsoft.com/office/powerpoint/2010/main" val="398260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a:t>
            </a:r>
            <a:endParaRPr lang="en-US" dirty="0"/>
          </a:p>
        </p:txBody>
      </p:sp>
      <p:pic>
        <p:nvPicPr>
          <p:cNvPr id="4" name="Content Placeholder 3" descr="5495304606_89390e5e85.jpg"/>
          <p:cNvPicPr>
            <a:picLocks noGrp="1" noChangeAspect="1"/>
          </p:cNvPicPr>
          <p:nvPr>
            <p:ph idx="1"/>
          </p:nvPr>
        </p:nvPicPr>
        <p:blipFill>
          <a:blip r:embed="rId3">
            <a:extLst>
              <a:ext uri="{28A0092B-C50C-407E-A947-70E740481C1C}">
                <a14:useLocalDpi xmlns:a14="http://schemas.microsoft.com/office/drawing/2010/main" val="0"/>
              </a:ext>
            </a:extLst>
          </a:blip>
          <a:srcRect t="29376" b="29376"/>
          <a:stretch>
            <a:fillRect/>
          </a:stretch>
        </p:blipFill>
        <p:spPr>
          <a:xfrm>
            <a:off x="1035958" y="1718446"/>
            <a:ext cx="7067907" cy="4437401"/>
          </a:xfrm>
        </p:spPr>
      </p:pic>
      <p:sp>
        <p:nvSpPr>
          <p:cNvPr id="5" name="TextBox 4"/>
          <p:cNvSpPr txBox="1"/>
          <p:nvPr/>
        </p:nvSpPr>
        <p:spPr>
          <a:xfrm>
            <a:off x="2422805" y="6283541"/>
            <a:ext cx="4127123" cy="369332"/>
          </a:xfrm>
          <a:prstGeom prst="rect">
            <a:avLst/>
          </a:prstGeom>
          <a:noFill/>
        </p:spPr>
        <p:txBody>
          <a:bodyPr wrap="square" rtlCol="0">
            <a:spAutoFit/>
          </a:bodyPr>
          <a:lstStyle/>
          <a:p>
            <a:r>
              <a:rPr lang="en-US" dirty="0" smtClean="0"/>
              <a:t>     Photo credit to </a:t>
            </a:r>
            <a:r>
              <a:rPr lang="en-US" dirty="0" smtClean="0">
                <a:hlinkClick r:id="rId4"/>
              </a:rPr>
              <a:t>UMHealthSystem</a:t>
            </a:r>
            <a:r>
              <a:rPr lang="en-US" dirty="0" smtClean="0"/>
              <a:t> </a:t>
            </a:r>
            <a:endParaRPr lang="en-US" dirty="0"/>
          </a:p>
        </p:txBody>
      </p:sp>
    </p:spTree>
    <p:extLst>
      <p:ext uri="{BB962C8B-B14F-4D97-AF65-F5344CB8AC3E}">
        <p14:creationId xmlns:p14="http://schemas.microsoft.com/office/powerpoint/2010/main" val="152156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hlinkClick r:id="rId3"/>
              </a:rPr>
              <a:t>Youtube</a:t>
            </a:r>
            <a:r>
              <a:rPr lang="en-US" dirty="0" smtClean="0">
                <a:hlinkClick r:id="rId3"/>
              </a:rPr>
              <a:t> </a:t>
            </a:r>
            <a:endParaRPr lang="en-US" dirty="0"/>
          </a:p>
        </p:txBody>
      </p:sp>
    </p:spTree>
    <p:extLst>
      <p:ext uri="{BB962C8B-B14F-4D97-AF65-F5344CB8AC3E}">
        <p14:creationId xmlns:p14="http://schemas.microsoft.com/office/powerpoint/2010/main" val="2504352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so important for a student with disabilities to have access to  assistive technologies?</a:t>
            </a:r>
            <a:endParaRPr lang="en-US" dirty="0"/>
          </a:p>
        </p:txBody>
      </p:sp>
      <p:sp>
        <p:nvSpPr>
          <p:cNvPr id="3" name="Content Placeholder 2"/>
          <p:cNvSpPr>
            <a:spLocks noGrp="1"/>
          </p:cNvSpPr>
          <p:nvPr>
            <p:ph idx="1"/>
          </p:nvPr>
        </p:nvSpPr>
        <p:spPr>
          <a:xfrm>
            <a:off x="457200" y="2189212"/>
            <a:ext cx="8229600" cy="3936951"/>
          </a:xfrm>
        </p:spPr>
        <p:txBody>
          <a:bodyPr/>
          <a:lstStyle/>
          <a:p>
            <a:r>
              <a:rPr lang="en-US" dirty="0" smtClean="0"/>
              <a:t>Higher education</a:t>
            </a:r>
          </a:p>
          <a:p>
            <a:pPr marL="0" indent="0">
              <a:buNone/>
            </a:pPr>
            <a:endParaRPr lang="en-US" dirty="0" smtClean="0"/>
          </a:p>
          <a:p>
            <a:r>
              <a:rPr lang="en-US" dirty="0" smtClean="0"/>
              <a:t>Social interactions</a:t>
            </a:r>
          </a:p>
          <a:p>
            <a:pPr marL="0" indent="0">
              <a:buNone/>
            </a:pPr>
            <a:endParaRPr lang="en-US" dirty="0" smtClean="0"/>
          </a:p>
          <a:p>
            <a:r>
              <a:rPr lang="en-US" dirty="0" smtClean="0"/>
              <a:t>Future </a:t>
            </a:r>
          </a:p>
          <a:p>
            <a:pPr marL="0" indent="0">
              <a:buNone/>
            </a:pPr>
            <a:endParaRPr lang="en-US" dirty="0"/>
          </a:p>
        </p:txBody>
      </p:sp>
    </p:spTree>
    <p:extLst>
      <p:ext uri="{BB962C8B-B14F-4D97-AF65-F5344CB8AC3E}">
        <p14:creationId xmlns:p14="http://schemas.microsoft.com/office/powerpoint/2010/main" val="28703304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963" y="802154"/>
            <a:ext cx="8889188" cy="5324009"/>
          </a:xfrm>
        </p:spPr>
        <p:txBody>
          <a:bodyPr/>
          <a:lstStyle/>
          <a:p>
            <a:pPr marL="0" indent="0">
              <a:buNone/>
            </a:pPr>
            <a:r>
              <a:rPr lang="en-US" dirty="0" smtClean="0"/>
              <a:t>  US Adults 18 </a:t>
            </a:r>
            <a:r>
              <a:rPr lang="en-US" dirty="0"/>
              <a:t>and </a:t>
            </a:r>
            <a:r>
              <a:rPr lang="en-US" dirty="0" smtClean="0"/>
              <a:t>older: Disability and functioning</a:t>
            </a:r>
          </a:p>
          <a:p>
            <a:pPr marL="0" indent="0">
              <a:buNone/>
            </a:pPr>
            <a:r>
              <a:rPr lang="en-US" sz="2400" dirty="0"/>
              <a:t>	</a:t>
            </a:r>
            <a:r>
              <a:rPr lang="en-US" sz="2400" dirty="0" smtClean="0"/>
              <a:t>							 </a:t>
            </a:r>
            <a:r>
              <a:rPr lang="en-US" sz="2800" dirty="0" smtClean="0"/>
              <a:t>  (2011)</a:t>
            </a:r>
          </a:p>
          <a:p>
            <a:pPr marL="0" indent="0">
              <a:buNone/>
            </a:pP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4100070472"/>
              </p:ext>
            </p:extLst>
          </p:nvPr>
        </p:nvGraphicFramePr>
        <p:xfrm>
          <a:off x="1590836" y="2907809"/>
          <a:ext cx="6096000" cy="2819392"/>
        </p:xfrm>
        <a:graphic>
          <a:graphicData uri="http://schemas.openxmlformats.org/drawingml/2006/table">
            <a:tbl>
              <a:tblPr firstRow="1" bandRow="1">
                <a:tableStyleId>{FABFCF23-3B69-468F-B69F-88F6DE6A72F2}</a:tableStyleId>
              </a:tblPr>
              <a:tblGrid>
                <a:gridCol w="2032000"/>
                <a:gridCol w="2032000"/>
                <a:gridCol w="2032000"/>
              </a:tblGrid>
              <a:tr h="260574">
                <a:tc>
                  <a:txBody>
                    <a:bodyPr/>
                    <a:lstStyle/>
                    <a:p>
                      <a:r>
                        <a:rPr lang="en-US" dirty="0" smtClean="0"/>
                        <a:t>Disability</a:t>
                      </a:r>
                      <a:endParaRPr lang="en-US" dirty="0"/>
                    </a:p>
                  </a:txBody>
                  <a:tcPr/>
                </a:tc>
                <a:tc>
                  <a:txBody>
                    <a:bodyPr/>
                    <a:lstStyle/>
                    <a:p>
                      <a:endParaRPr lang="en-US" dirty="0"/>
                    </a:p>
                  </a:txBody>
                  <a:tcPr/>
                </a:tc>
                <a:tc>
                  <a:txBody>
                    <a:bodyPr/>
                    <a:lstStyle/>
                    <a:p>
                      <a:r>
                        <a:rPr lang="en-US" dirty="0" smtClean="0"/>
                        <a:t>Percentage of population</a:t>
                      </a:r>
                      <a:endParaRPr lang="en-US" dirty="0"/>
                    </a:p>
                  </a:txBody>
                  <a:tcPr/>
                </a:tc>
              </a:tr>
              <a:tr h="584889">
                <a:tc>
                  <a:txBody>
                    <a:bodyPr/>
                    <a:lstStyle/>
                    <a:p>
                      <a:r>
                        <a:rPr lang="en-US" dirty="0" smtClean="0"/>
                        <a:t>Hearing Troubles</a:t>
                      </a:r>
                      <a:endParaRPr lang="en-US" dirty="0"/>
                    </a:p>
                  </a:txBody>
                  <a:tcPr/>
                </a:tc>
                <a:tc>
                  <a:txBody>
                    <a:bodyPr/>
                    <a:lstStyle/>
                    <a:p>
                      <a:r>
                        <a:rPr lang="en-US" dirty="0" smtClean="0"/>
                        <a:t> </a:t>
                      </a:r>
                      <a:endParaRPr lang="en-US" dirty="0"/>
                    </a:p>
                  </a:txBody>
                  <a:tcPr/>
                </a:tc>
                <a:tc>
                  <a:txBody>
                    <a:bodyPr/>
                    <a:lstStyle/>
                    <a:p>
                      <a:r>
                        <a:rPr lang="en-US" dirty="0" smtClean="0"/>
                        <a:t>16%</a:t>
                      </a:r>
                      <a:endParaRPr lang="en-US" dirty="0"/>
                    </a:p>
                  </a:txBody>
                  <a:tcPr/>
                </a:tc>
              </a:tr>
              <a:tr h="584889">
                <a:tc>
                  <a:txBody>
                    <a:bodyPr/>
                    <a:lstStyle/>
                    <a:p>
                      <a:r>
                        <a:rPr lang="en-US" dirty="0" smtClean="0"/>
                        <a:t>Vision Trouble</a:t>
                      </a:r>
                      <a:endParaRPr lang="en-US" dirty="0"/>
                    </a:p>
                  </a:txBody>
                  <a:tcPr/>
                </a:tc>
                <a:tc>
                  <a:txBody>
                    <a:bodyPr/>
                    <a:lstStyle/>
                    <a:p>
                      <a:endParaRPr lang="en-US" dirty="0"/>
                    </a:p>
                  </a:txBody>
                  <a:tcPr/>
                </a:tc>
                <a:tc>
                  <a:txBody>
                    <a:bodyPr/>
                    <a:lstStyle/>
                    <a:p>
                      <a:r>
                        <a:rPr lang="en-US" dirty="0" smtClean="0"/>
                        <a:t>9.2%</a:t>
                      </a:r>
                      <a:endParaRPr lang="en-US" dirty="0"/>
                    </a:p>
                  </a:txBody>
                  <a:tcPr/>
                </a:tc>
              </a:tr>
              <a:tr h="1009534">
                <a:tc>
                  <a:txBody>
                    <a:bodyPr/>
                    <a:lstStyle/>
                    <a:p>
                      <a:r>
                        <a:rPr lang="en-US" dirty="0" smtClean="0"/>
                        <a:t>Physical functioning Difficulty</a:t>
                      </a:r>
                      <a:endParaRPr lang="en-US" dirty="0"/>
                    </a:p>
                  </a:txBody>
                  <a:tcPr/>
                </a:tc>
                <a:tc>
                  <a:txBody>
                    <a:bodyPr/>
                    <a:lstStyle/>
                    <a:p>
                      <a:endParaRPr lang="en-US" dirty="0"/>
                    </a:p>
                  </a:txBody>
                  <a:tcPr/>
                </a:tc>
                <a:tc>
                  <a:txBody>
                    <a:bodyPr/>
                    <a:lstStyle/>
                    <a:p>
                      <a:r>
                        <a:rPr lang="en-US" dirty="0" smtClean="0"/>
                        <a:t>16.2%</a:t>
                      </a:r>
                      <a:endParaRPr lang="en-US" dirty="0"/>
                    </a:p>
                  </a:txBody>
                  <a:tcPr/>
                </a:tc>
              </a:tr>
            </a:tbl>
          </a:graphicData>
        </a:graphic>
      </p:graphicFrame>
    </p:spTree>
    <p:extLst>
      <p:ext uri="{BB962C8B-B14F-4D97-AF65-F5344CB8AC3E}">
        <p14:creationId xmlns:p14="http://schemas.microsoft.com/office/powerpoint/2010/main" val="3523255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269</TotalTime>
  <Words>655</Words>
  <Application>Microsoft Macintosh PowerPoint</Application>
  <PresentationFormat>On-screen Show (4:3)</PresentationFormat>
  <Paragraphs>75</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Assistive Technologies</vt:lpstr>
      <vt:lpstr>Individuals with Disabilities Education Act (IDEA) </vt:lpstr>
      <vt:lpstr>Areas in which Assistant Technologies can be beneficial</vt:lpstr>
      <vt:lpstr>Mobility</vt:lpstr>
      <vt:lpstr>Vision</vt:lpstr>
      <vt:lpstr>Hearing</vt:lpstr>
      <vt:lpstr>Speech</vt:lpstr>
      <vt:lpstr>Why is it so important for a student with disabilities to have access to  assistive technologies?</vt:lpstr>
      <vt:lpstr>PowerPoint Presentation</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Assistive Technologies</dc:title>
  <dc:creator>Admin</dc:creator>
  <cp:lastModifiedBy>Admin</cp:lastModifiedBy>
  <cp:revision>22</cp:revision>
  <dcterms:created xsi:type="dcterms:W3CDTF">2013-10-24T12:28:40Z</dcterms:created>
  <dcterms:modified xsi:type="dcterms:W3CDTF">2013-11-21T03:42:20Z</dcterms:modified>
</cp:coreProperties>
</file>